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3" r:id="rId2"/>
    <p:sldId id="256" r:id="rId3"/>
    <p:sldId id="257" r:id="rId4"/>
    <p:sldId id="258" r:id="rId5"/>
    <p:sldId id="262" r:id="rId6"/>
    <p:sldId id="260" r:id="rId7"/>
    <p:sldId id="261" r:id="rId8"/>
    <p:sldId id="264" r:id="rId9"/>
    <p:sldId id="259" r:id="rId10"/>
    <p:sldId id="265" r:id="rId11"/>
    <p:sldId id="266" r:id="rId12"/>
    <p:sldId id="267" r:id="rId13"/>
    <p:sldId id="268" r:id="rId14"/>
    <p:sldId id="269" r:id="rId15"/>
    <p:sldId id="272" r:id="rId16"/>
    <p:sldId id="270" r:id="rId17"/>
    <p:sldId id="271" r:id="rId18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C6C9"/>
    <a:srgbClr val="005C6A"/>
    <a:srgbClr val="E6F4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08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E00A4-E193-405A-83A5-0BDCEC106FC2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EFC1A-F6B4-4CE5-A97B-5E1A15B9C68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3003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DFA76C7-5B1D-4A85-C3A0-F6FCF7E5A0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B1C449D-7611-732C-6FBA-E0832237A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BFF942B-0CF0-3868-B016-AA789BFDA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B09F031-863D-3EBE-B227-82E50F435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B462B49-B9C1-D192-899E-942D8B72C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71702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584ADE2-7F9E-7896-54B4-A6437C644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22CF603-1C36-4EE4-B4F7-335EAAF2C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44DA998-BC1C-6022-83AD-F5B61231C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318D199-56F8-FD14-F6A0-8A10CFB2A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3D3876E-D356-D796-E0C0-B0FCC39CA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427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CB4AA90-644B-B434-46AE-CFBA5756C8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8AFB1933-4531-64A0-C333-544D0BDB3F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44D445D-72E5-90AD-2E64-0A8A4133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BBAE557-A3D9-C103-E376-22093714E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D219BF0-CD20-4813-52E2-D5BE483B4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33356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D126F2-015E-AB25-C8D7-27D5FE8AA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4D6870C-8184-F523-5018-FE13C8002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466FCB1-1CFB-8882-EAEC-8E16B1019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6D8625C-EA9A-0DED-CCD4-74EB6626B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54F6120-5F4F-8CC2-24E4-CC162454B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40916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07B0BC-0418-0DB5-FC04-6ADACC561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3C7021B-30ED-0462-13BC-6DF2FB5BE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44908C9-9B44-00D9-BFE2-E000E3B7A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36E0BD3-EA9F-814F-ED2F-B90180145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A2F9F41-2B58-14B9-3ED8-627302CF4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37499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E82189-AFB0-96AD-C4F7-68887201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1C0768D-E318-35CB-154C-3AAA00BC6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5E78880-84D1-2E5A-E11F-421606CE00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0CD788B-B74F-E267-A062-E12C37DC9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3E1E113-8F30-5885-C86F-8095565EE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15A84F0-139F-6A49-6E71-C54DBEA21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9430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6755C88-D73C-8201-A68F-F4B5B02CD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238CDBC-93B1-0D1C-9A1D-137B88F1DA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703EBB3-0DF0-0AA3-0080-CA42BC09B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E2BD366-2C61-CC14-536E-25EC211697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2D50D72-0798-6AE9-0249-7090DA464D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83B94672-0752-76B1-1C41-26FA75602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1389CDE6-E971-255C-9088-3245E474B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848B7EED-6BD8-4AE9-6D0D-47B54F10D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23096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234BB0B-F32D-CFD2-CB08-81ADF010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908185D-2886-897E-5562-AEA03648B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F658802-796D-F51D-D4E6-C26E0DC0F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3FC054B3-CB96-BA25-45AA-575D7532C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03160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B310BC43-0C0A-7AFB-965B-4991B7C26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B3160469-3DD3-CE6D-F8C0-BA4ABF801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594365E-6D77-AD28-C5DB-AE483F03C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34876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A89D6C-EE60-CD89-B87C-676B5065D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FC50BF9-183E-F448-950D-3828CD0F1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6F6519B-ED74-308B-9FE6-BE27A0AA8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2FC68E1-A06B-818E-DB3E-C3F67E027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73D6DE7-6515-4491-54D3-AF38E0622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89C1DB8-5888-1708-BFAE-9DE361F6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35439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4AB36C-2289-529C-D6D9-4BB945829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312A221-F906-B406-8A0C-9120035F38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57F83C6-1F1F-484E-83F0-F9E1F77502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FD72420-0834-FB4B-523B-EE5B83804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D65A31A-AE69-EE68-EB36-113AA747C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5780EA8-3919-9D8F-342B-F9E559F46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24298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9FD3BCB6-055A-FD96-4AA5-83EB71E8D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CAD9C64-DF79-B37D-DFCB-4EEAA362C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11D1718-25B8-F7F6-5472-3F964CF961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113A1F-1268-42FE-BDF7-E37BA1F16A3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249A193-6A23-B5AC-D493-B4B2DB5C8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80612BB-E14C-1034-29AE-AF34872E17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CFB643-9D14-45D4-A1CD-499444BC8B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65476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72C3B3-AC2D-CCC7-32F9-E85D07718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Könnycsepp 7">
            <a:extLst>
              <a:ext uri="{FF2B5EF4-FFF2-40B4-BE49-F238E27FC236}">
                <a16:creationId xmlns:a16="http://schemas.microsoft.com/office/drawing/2014/main" id="{634253BE-01C8-6AC3-903E-98D4185A88A4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4" name="Könnycsepp 13">
            <a:extLst>
              <a:ext uri="{FF2B5EF4-FFF2-40B4-BE49-F238E27FC236}">
                <a16:creationId xmlns:a16="http://schemas.microsoft.com/office/drawing/2014/main" id="{797B911B-3BCB-3470-708E-0EC0D7865D29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496168E3-2843-D7FE-775E-FC921AAD0E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32AF4026-2821-A40D-4B35-37EE70490325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37CC9BF8-AF05-B10D-CED7-94F323DF44C3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Könnycsepp 9">
            <a:extLst>
              <a:ext uri="{FF2B5EF4-FFF2-40B4-BE49-F238E27FC236}">
                <a16:creationId xmlns:a16="http://schemas.microsoft.com/office/drawing/2014/main" id="{E90EB179-47AD-E012-4368-8C86CB97857F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Könnycsepp 10">
            <a:extLst>
              <a:ext uri="{FF2B5EF4-FFF2-40B4-BE49-F238E27FC236}">
                <a16:creationId xmlns:a16="http://schemas.microsoft.com/office/drawing/2014/main" id="{532AE682-B55A-9ACE-8281-C98BBA4FF308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Könnycsepp 12">
            <a:extLst>
              <a:ext uri="{FF2B5EF4-FFF2-40B4-BE49-F238E27FC236}">
                <a16:creationId xmlns:a16="http://schemas.microsoft.com/office/drawing/2014/main" id="{08627973-B8C0-917C-6E40-A11DD49A641E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859A1C3A-E941-5073-2631-C12765B57BE9}"/>
              </a:ext>
            </a:extLst>
          </p:cNvPr>
          <p:cNvSpPr txBox="1"/>
          <p:nvPr/>
        </p:nvSpPr>
        <p:spPr>
          <a:xfrm>
            <a:off x="940697" y="367999"/>
            <a:ext cx="5141775" cy="31807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</a:pPr>
            <a:r>
              <a:rPr lang="en-US" sz="4800" b="1" dirty="0" err="1">
                <a:solidFill>
                  <a:srgbClr val="005C6A"/>
                </a:solidFill>
              </a:rPr>
              <a:t>FlexiStore</a:t>
            </a:r>
            <a:r>
              <a:rPr lang="en-US" sz="4800" b="1" dirty="0">
                <a:solidFill>
                  <a:srgbClr val="005C6A"/>
                </a:solidFill>
              </a:rPr>
              <a:t> – </a:t>
            </a:r>
            <a:br>
              <a:rPr lang="hu-HU" sz="4800" b="1" dirty="0">
                <a:solidFill>
                  <a:srgbClr val="005C6A"/>
                </a:solidFill>
              </a:rPr>
            </a:br>
            <a:r>
              <a:rPr lang="en-US" sz="4800" b="1" dirty="0" err="1">
                <a:solidFill>
                  <a:srgbClr val="005C6A"/>
                </a:solidFill>
              </a:rPr>
              <a:t>Automatizált</a:t>
            </a:r>
            <a:r>
              <a:rPr lang="en-US" sz="4800" b="1" dirty="0">
                <a:solidFill>
                  <a:srgbClr val="005C6A"/>
                </a:solidFill>
              </a:rPr>
              <a:t> </a:t>
            </a:r>
            <a:br>
              <a:rPr lang="hu-HU" sz="4800" b="1" dirty="0">
                <a:solidFill>
                  <a:srgbClr val="005C6A"/>
                </a:solidFill>
              </a:rPr>
            </a:br>
            <a:r>
              <a:rPr lang="en-US" sz="4800" b="1" dirty="0" err="1">
                <a:solidFill>
                  <a:srgbClr val="005C6A"/>
                </a:solidFill>
              </a:rPr>
              <a:t>bérlési</a:t>
            </a:r>
            <a:r>
              <a:rPr lang="en-US" sz="4800" b="1" dirty="0">
                <a:solidFill>
                  <a:srgbClr val="005C6A"/>
                </a:solidFill>
              </a:rPr>
              <a:t> </a:t>
            </a:r>
            <a:r>
              <a:rPr lang="en-US" sz="4800" b="1" dirty="0" err="1">
                <a:solidFill>
                  <a:srgbClr val="005C6A"/>
                </a:solidFill>
              </a:rPr>
              <a:t>rendszer</a:t>
            </a:r>
            <a:endParaRPr lang="en-US" sz="4800" b="1" dirty="0">
              <a:solidFill>
                <a:srgbClr val="005C6A"/>
              </a:solidFill>
            </a:endParaRPr>
          </a:p>
        </p:txBody>
      </p:sp>
      <p:pic>
        <p:nvPicPr>
          <p:cNvPr id="23" name="Kép 22" descr="A képen szöveg, képernyőkép, szoftver, Számítógépes ikon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90158DE3-6FBE-D554-EE60-1C309011AF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1942" y="1534704"/>
            <a:ext cx="5245998" cy="3934498"/>
          </a:xfrm>
          <a:prstGeom prst="rect">
            <a:avLst/>
          </a:prstGeom>
        </p:spPr>
      </p:pic>
      <p:sp>
        <p:nvSpPr>
          <p:cNvPr id="24" name="Szövegdoboz 23">
            <a:extLst>
              <a:ext uri="{FF2B5EF4-FFF2-40B4-BE49-F238E27FC236}">
                <a16:creationId xmlns:a16="http://schemas.microsoft.com/office/drawing/2014/main" id="{51D32033-6221-6435-A059-E170B0D9874D}"/>
              </a:ext>
            </a:extLst>
          </p:cNvPr>
          <p:cNvSpPr txBox="1"/>
          <p:nvPr/>
        </p:nvSpPr>
        <p:spPr>
          <a:xfrm>
            <a:off x="1760408" y="3728535"/>
            <a:ext cx="3125337" cy="6330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kern="1200" dirty="0" err="1">
                <a:solidFill>
                  <a:srgbClr val="50C6C9"/>
                </a:solidFill>
                <a:latin typeface="+mn-lt"/>
                <a:ea typeface="+mn-ea"/>
                <a:cs typeface="+mn-cs"/>
              </a:rPr>
              <a:t>Fullstack</a:t>
            </a:r>
            <a:r>
              <a:rPr lang="en-US" kern="1200" dirty="0">
                <a:solidFill>
                  <a:srgbClr val="50C6C9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rgbClr val="50C6C9"/>
                </a:solidFill>
                <a:latin typeface="+mn-lt"/>
                <a:ea typeface="+mn-ea"/>
                <a:cs typeface="+mn-cs"/>
              </a:rPr>
              <a:t>fejlesztés</a:t>
            </a:r>
            <a:r>
              <a:rPr lang="en-US" kern="1200" dirty="0">
                <a:solidFill>
                  <a:srgbClr val="50C6C9"/>
                </a:solidFill>
                <a:latin typeface="+mn-lt"/>
                <a:ea typeface="+mn-ea"/>
                <a:cs typeface="+mn-cs"/>
              </a:rPr>
              <a:t>: React + Laravel</a:t>
            </a:r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B7A3470F-EC24-3D5C-B9CE-20B9B3E72190}"/>
              </a:ext>
            </a:extLst>
          </p:cNvPr>
          <p:cNvSpPr txBox="1"/>
          <p:nvPr/>
        </p:nvSpPr>
        <p:spPr>
          <a:xfrm>
            <a:off x="1748044" y="4485096"/>
            <a:ext cx="4011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>
                <a:solidFill>
                  <a:srgbClr val="005C6A"/>
                </a:solidFill>
              </a:rPr>
              <a:t>Flexistore.hu</a:t>
            </a:r>
          </a:p>
        </p:txBody>
      </p:sp>
    </p:spTree>
    <p:extLst>
      <p:ext uri="{BB962C8B-B14F-4D97-AF65-F5344CB8AC3E}">
        <p14:creationId xmlns:p14="http://schemas.microsoft.com/office/powerpoint/2010/main" val="1544982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F1FCCA-10D3-CB24-8D36-95AC946B7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85639F60-4CCC-7B70-12D3-E059CC382F06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3E6CC5A1-F2B7-27A3-01CC-142F03D80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B9CCBB55-6B1E-16FA-B97C-2F90064CD877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910AB5D9-CC64-7371-B095-3A4635B959C9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 err="1">
                <a:solidFill>
                  <a:srgbClr val="005C6A"/>
                </a:solidFill>
              </a:rPr>
              <a:t>Cypress</a:t>
            </a:r>
            <a:r>
              <a:rPr lang="hu-HU" sz="4100" b="1" dirty="0">
                <a:solidFill>
                  <a:srgbClr val="005C6A"/>
                </a:solidFill>
              </a:rPr>
              <a:t> tesztkód példa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1DA2D821-339A-E20D-8310-D8D826742C68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3412A136-11B5-31A2-0A59-0AF6B33E89F6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7F1F5C70-8EB3-2320-57CA-75EA22157120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6F1C157C-9EC3-2CA8-1BA7-12F51281B864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73D7D02C-2F15-3D85-B390-9D0D1F03F1A3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: lekerekített 1">
            <a:extLst>
              <a:ext uri="{FF2B5EF4-FFF2-40B4-BE49-F238E27FC236}">
                <a16:creationId xmlns:a16="http://schemas.microsoft.com/office/drawing/2014/main" id="{4C95DC7C-302D-24CC-FF3F-74068D4F9DCD}"/>
              </a:ext>
            </a:extLst>
          </p:cNvPr>
          <p:cNvSpPr/>
          <p:nvPr/>
        </p:nvSpPr>
        <p:spPr>
          <a:xfrm>
            <a:off x="1328112" y="1530772"/>
            <a:ext cx="9769139" cy="4734838"/>
          </a:xfrm>
          <a:prstGeom prst="roundRect">
            <a:avLst>
              <a:gd name="adj" fmla="val 7816"/>
            </a:avLst>
          </a:prstGeom>
          <a:blipFill>
            <a:blip r:embed="rId3"/>
            <a:stretch>
              <a:fillRect/>
            </a:stretch>
          </a:blipFill>
          <a:ln w="38100">
            <a:solidFill>
              <a:srgbClr val="50C6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44702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D25E28-58B1-B4DE-E7A6-015DE9D88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4D8E5136-60FF-48CA-3FA4-C8EAB9EC3FBD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89F5C85B-2014-19BF-A688-BB310D599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4CE8FC8D-D1EB-97FE-8CED-418ACF3F3BCE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BAF2DC1F-1BAD-4FC9-D233-BCC0EB64B603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Csomagautomaták böngészése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34D17317-843B-E291-4027-604C06F0E52A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C2CED6B5-7D2C-51EF-0CD2-0083C9612732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D4DCCC66-98C0-B059-E2D6-7BD187CFF9C2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093295A7-9EDE-87EE-6656-6B828F3E3D83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341E4BCD-62E3-1FFD-3AF3-3056B9D29D10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25F4912B-6A2F-0B5D-56E7-6F0F7138E2BA}"/>
              </a:ext>
            </a:extLst>
          </p:cNvPr>
          <p:cNvSpPr txBox="1"/>
          <p:nvPr/>
        </p:nvSpPr>
        <p:spPr>
          <a:xfrm>
            <a:off x="1453344" y="1797871"/>
            <a:ext cx="6513535" cy="2150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rgbClr val="50C6C9"/>
                </a:solidFill>
              </a:rPr>
              <a:t>Csomagautomaták listázása</a:t>
            </a:r>
          </a:p>
          <a:p>
            <a:pPr marL="457200" indent="-4572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rgbClr val="50C6C9"/>
                </a:solidFill>
              </a:rPr>
              <a:t>Átvételi pont kiválasztása</a:t>
            </a:r>
            <a:endParaRPr kumimoji="0" lang="hu-HU" altLang="hu-HU" sz="3200" b="0" i="0" u="none" strike="noStrike" cap="none" normalizeH="0" baseline="0" dirty="0">
              <a:ln>
                <a:noFill/>
              </a:ln>
              <a:solidFill>
                <a:srgbClr val="50C6C9"/>
              </a:solidFill>
              <a:effectLst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endParaRPr lang="hu-HU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9B523257-2FB7-1293-4214-0C2918151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8403" y="2119637"/>
            <a:ext cx="2587573" cy="3913631"/>
          </a:xfrm>
          <a:prstGeom prst="roundRect">
            <a:avLst>
              <a:gd name="adj" fmla="val 6389"/>
            </a:avLst>
          </a:prstGeom>
          <a:ln w="38100">
            <a:solidFill>
              <a:srgbClr val="50C6C9"/>
            </a:solidFill>
          </a:ln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9A6CDF2C-A008-AA7B-1379-D8F5B27289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8585" y="3658277"/>
            <a:ext cx="5905501" cy="2374991"/>
          </a:xfrm>
          <a:prstGeom prst="roundRect">
            <a:avLst>
              <a:gd name="adj" fmla="val 5529"/>
            </a:avLst>
          </a:prstGeom>
          <a:ln w="38100">
            <a:solidFill>
              <a:srgbClr val="50C6C9"/>
            </a:solidFill>
          </a:ln>
        </p:spPr>
      </p:pic>
    </p:spTree>
    <p:extLst>
      <p:ext uri="{BB962C8B-B14F-4D97-AF65-F5344CB8AC3E}">
        <p14:creationId xmlns:p14="http://schemas.microsoft.com/office/powerpoint/2010/main" val="701805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597B89-F18A-C2A6-6D90-8A1BA696C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8A4408E3-A403-2DD6-82F8-D522D3A1F151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2432A782-01F9-A603-9AEE-C7F1C5400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C5617E93-14D7-9C93-76F0-F2A29C8A1897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E956667F-181D-7CB8-8AD0-A6B717DE2551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Forráskód kiemelt példák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64656815-1D1D-9BB6-FBC0-5F2AA4259FDC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E18A5B9D-CDCB-99A5-E160-A32DA844B6AA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3244B47A-33C8-FF79-32F1-9A5C2B3A5DFA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53601218-1961-5D09-1F72-0A34AED8852B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4B1E599D-57B7-1A5F-9884-C69D952D05CB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26042AFB-C340-C8A8-9A84-E0DCD4ACBE99}"/>
              </a:ext>
            </a:extLst>
          </p:cNvPr>
          <p:cNvSpPr txBox="1"/>
          <p:nvPr/>
        </p:nvSpPr>
        <p:spPr>
          <a:xfrm>
            <a:off x="1495426" y="1279769"/>
            <a:ext cx="9564596" cy="76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rgbClr val="50C6C9"/>
                </a:solidFill>
              </a:rPr>
              <a:t>Frontend </a:t>
            </a:r>
            <a:r>
              <a:rPr lang="hu-HU" sz="3200" dirty="0" err="1">
                <a:solidFill>
                  <a:srgbClr val="50C6C9"/>
                </a:solidFill>
              </a:rPr>
              <a:t>component</a:t>
            </a:r>
            <a:r>
              <a:rPr lang="hu-HU" sz="3200" dirty="0">
                <a:solidFill>
                  <a:srgbClr val="50C6C9"/>
                </a:solidFill>
              </a:rPr>
              <a:t> (</a:t>
            </a:r>
            <a:r>
              <a:rPr lang="hu-HU" sz="3200" dirty="0" err="1">
                <a:solidFill>
                  <a:srgbClr val="50C6C9"/>
                </a:solidFill>
              </a:rPr>
              <a:t>CartCheckout.jsx</a:t>
            </a:r>
            <a:r>
              <a:rPr lang="hu-HU" sz="3200" dirty="0">
                <a:solidFill>
                  <a:srgbClr val="50C6C9"/>
                </a:solidFill>
              </a:rPr>
              <a:t>)</a:t>
            </a:r>
            <a:endParaRPr kumimoji="0" lang="hu-HU" altLang="hu-HU" sz="3200" b="0" i="0" u="none" strike="noStrike" cap="none" normalizeH="0" baseline="0" dirty="0">
              <a:ln>
                <a:noFill/>
              </a:ln>
              <a:solidFill>
                <a:srgbClr val="50C6C9"/>
              </a:solidFill>
              <a:effectLst/>
            </a:endParaRPr>
          </a:p>
        </p:txBody>
      </p:sp>
      <p:sp>
        <p:nvSpPr>
          <p:cNvPr id="2" name="Téglalap: lekerekített 1">
            <a:extLst>
              <a:ext uri="{FF2B5EF4-FFF2-40B4-BE49-F238E27FC236}">
                <a16:creationId xmlns:a16="http://schemas.microsoft.com/office/drawing/2014/main" id="{10CDBFDD-B19D-6ACE-FA47-53679C0FFD1D}"/>
              </a:ext>
            </a:extLst>
          </p:cNvPr>
          <p:cNvSpPr/>
          <p:nvPr/>
        </p:nvSpPr>
        <p:spPr>
          <a:xfrm>
            <a:off x="2789211" y="2143183"/>
            <a:ext cx="6613577" cy="4155695"/>
          </a:xfrm>
          <a:prstGeom prst="roundRect">
            <a:avLst>
              <a:gd name="adj" fmla="val 5054"/>
            </a:avLst>
          </a:prstGeom>
          <a:blipFill>
            <a:blip r:embed="rId3"/>
            <a:stretch>
              <a:fillRect/>
            </a:stretch>
          </a:blipFill>
          <a:ln w="38100">
            <a:solidFill>
              <a:srgbClr val="50C6C9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80627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23640B-F881-CBEB-37FA-8E4616985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9FCFFC07-CE35-1844-471F-9BE199BD8C07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249B1004-822A-1FBE-5DFC-6EA322942C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E0C758FD-24D4-7AFF-48FE-89CB0B23848E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C1DB7241-E196-D59C-3A6F-4BAD33469EC1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Forráskód kiemelt példák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3E93581A-10F0-E612-E65A-D0089B28E6F7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03C560A8-ED62-5511-8BB1-A5457BC3F037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8A01F907-498C-93BF-1784-EA0734F59E6B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3BECDA40-9678-6880-EB8E-7830933F44B7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2C107DCD-6351-E965-43DA-392DA59CC166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1BF913F1-8039-A324-1A39-CFAD6A340FA3}"/>
              </a:ext>
            </a:extLst>
          </p:cNvPr>
          <p:cNvSpPr txBox="1"/>
          <p:nvPr/>
        </p:nvSpPr>
        <p:spPr>
          <a:xfrm>
            <a:off x="1495426" y="1279769"/>
            <a:ext cx="9564596" cy="76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rgbClr val="50C6C9"/>
                </a:solidFill>
              </a:rPr>
              <a:t>Backend </a:t>
            </a:r>
            <a:r>
              <a:rPr lang="hu-HU" sz="3200" dirty="0" err="1">
                <a:solidFill>
                  <a:srgbClr val="50C6C9"/>
                </a:solidFill>
              </a:rPr>
              <a:t>controller</a:t>
            </a:r>
            <a:r>
              <a:rPr lang="hu-HU" sz="3200" dirty="0">
                <a:solidFill>
                  <a:srgbClr val="50C6C9"/>
                </a:solidFill>
              </a:rPr>
              <a:t> (</a:t>
            </a:r>
            <a:r>
              <a:rPr lang="hu-HU" sz="3200" dirty="0" err="1">
                <a:solidFill>
                  <a:srgbClr val="50C6C9"/>
                </a:solidFill>
              </a:rPr>
              <a:t>OderController.php</a:t>
            </a:r>
            <a:r>
              <a:rPr lang="hu-HU" sz="3200" dirty="0">
                <a:solidFill>
                  <a:srgbClr val="50C6C9"/>
                </a:solidFill>
              </a:rPr>
              <a:t>)</a:t>
            </a:r>
            <a:endParaRPr kumimoji="0" lang="hu-HU" altLang="hu-HU" sz="3200" b="0" i="0" u="none" strike="noStrike" cap="none" normalizeH="0" baseline="0" dirty="0">
              <a:ln>
                <a:noFill/>
              </a:ln>
              <a:solidFill>
                <a:srgbClr val="50C6C9"/>
              </a:solidFill>
              <a:effectLst/>
            </a:endParaRPr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216D8902-2339-2E62-60A2-EF22BA54A878}"/>
              </a:ext>
            </a:extLst>
          </p:cNvPr>
          <p:cNvSpPr/>
          <p:nvPr/>
        </p:nvSpPr>
        <p:spPr>
          <a:xfrm>
            <a:off x="2970935" y="2124792"/>
            <a:ext cx="6613577" cy="4131829"/>
          </a:xfrm>
          <a:prstGeom prst="roundRect">
            <a:avLst>
              <a:gd name="adj" fmla="val 5294"/>
            </a:avLst>
          </a:prstGeom>
          <a:blipFill>
            <a:blip r:embed="rId3"/>
            <a:stretch>
              <a:fillRect/>
            </a:stretch>
          </a:blipFill>
          <a:ln w="38100">
            <a:solidFill>
              <a:srgbClr val="50C6C9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56856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CF83CF-815B-1C95-6EBD-451F178286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D62F3096-683C-54BA-A407-BDF6B3A18EB6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AD10881B-35C3-7E10-2614-384E768D5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85516106-C6BE-0A28-677A-AF6F3ABD8068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4E47D8D0-1923-6A66-A0A0-7033D5A315CF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Csapatmunka és fejlesztési eszközök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BEA1C951-6DAE-5CBD-CF90-B723EF255FED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B1E22F78-5889-C772-45AB-56935E858E57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AAC66C68-9B9E-2C98-F58E-A061C175DFAE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BA535DEB-DFA1-B4CD-6AE4-9B3882679C4F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422AE2D0-B9E0-3491-1AF0-956B61E434CA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63252CB0-1EC7-0A1D-4F7D-28FB5AADD257}"/>
              </a:ext>
            </a:extLst>
          </p:cNvPr>
          <p:cNvSpPr txBox="1"/>
          <p:nvPr/>
        </p:nvSpPr>
        <p:spPr>
          <a:xfrm>
            <a:off x="1495426" y="1279769"/>
            <a:ext cx="9564596" cy="3283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kumimoji="0" lang="hu-HU" altLang="hu-HU" sz="3200" b="0" i="0" u="none" strike="noStrike" cap="none" normalizeH="0" baseline="0" dirty="0" err="1">
                <a:ln>
                  <a:noFill/>
                </a:ln>
                <a:solidFill>
                  <a:srgbClr val="50C6C9"/>
                </a:solidFill>
                <a:effectLst/>
              </a:rPr>
              <a:t>Git</a:t>
            </a:r>
            <a:r>
              <a:rPr kumimoji="0" lang="hu-HU" altLang="hu-HU" sz="32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</a:rPr>
              <a:t> használata verziókezelésre</a:t>
            </a:r>
          </a:p>
          <a:p>
            <a:pPr marL="457200" indent="-4572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altLang="hu-HU" sz="3200" dirty="0">
                <a:solidFill>
                  <a:srgbClr val="50C6C9"/>
                </a:solidFill>
              </a:rPr>
              <a:t>GitHub projektmenedzsment(project rész)</a:t>
            </a:r>
          </a:p>
          <a:p>
            <a:pPr marL="457200" indent="-4572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kumimoji="0" lang="hu-HU" altLang="hu-HU" sz="3200" b="0" i="0" u="none" strike="noStrike" cap="none" normalizeH="0" baseline="0" dirty="0" err="1">
                <a:ln>
                  <a:noFill/>
                </a:ln>
                <a:solidFill>
                  <a:srgbClr val="50C6C9"/>
                </a:solidFill>
                <a:effectLst/>
              </a:rPr>
              <a:t>Discord</a:t>
            </a:r>
            <a:r>
              <a:rPr lang="hu-HU" altLang="hu-HU" sz="3200" dirty="0">
                <a:solidFill>
                  <a:srgbClr val="50C6C9"/>
                </a:solidFill>
              </a:rPr>
              <a:t> és Google </a:t>
            </a:r>
            <a:r>
              <a:rPr lang="hu-HU" altLang="hu-HU" sz="3200" dirty="0" err="1">
                <a:solidFill>
                  <a:srgbClr val="50C6C9"/>
                </a:solidFill>
              </a:rPr>
              <a:t>Meet</a:t>
            </a:r>
            <a:r>
              <a:rPr lang="hu-HU" altLang="hu-HU" sz="3200" dirty="0">
                <a:solidFill>
                  <a:srgbClr val="50C6C9"/>
                </a:solidFill>
              </a:rPr>
              <a:t> kommunikáció</a:t>
            </a:r>
          </a:p>
          <a:p>
            <a:pPr marL="457200" indent="-45720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kumimoji="0" lang="hu-HU" altLang="hu-HU" sz="32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</a:rPr>
              <a:t>Telefonos és email-es </a:t>
            </a:r>
            <a:r>
              <a:rPr kumimoji="0" lang="hu-HU" altLang="hu-HU" sz="3200" b="0" i="0" u="none" strike="noStrike" cap="none" normalizeH="0" baseline="0" dirty="0" err="1">
                <a:ln>
                  <a:noFill/>
                </a:ln>
                <a:solidFill>
                  <a:srgbClr val="50C6C9"/>
                </a:solidFill>
                <a:effectLst/>
              </a:rPr>
              <a:t>egyezetés</a:t>
            </a:r>
            <a:r>
              <a:rPr kumimoji="0" lang="hu-HU" altLang="hu-HU" sz="32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</a:rPr>
              <a:t> </a:t>
            </a:r>
          </a:p>
        </p:txBody>
      </p:sp>
      <p:pic>
        <p:nvPicPr>
          <p:cNvPr id="2" name="Kép 1" descr="A képen clipart, kör, Grafika, művészet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92DDC1D3-86E0-BDD3-5C88-657D8A0DB4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090" y="4761999"/>
            <a:ext cx="999326" cy="755490"/>
          </a:xfrm>
          <a:prstGeom prst="rect">
            <a:avLst/>
          </a:prstGeom>
        </p:spPr>
      </p:pic>
      <p:pic>
        <p:nvPicPr>
          <p:cNvPr id="5" name="Kép 4" descr="A képen macska, emlős, sziluett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52F89DE3-4B15-29AE-069C-104CD4461F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6308" y="3450674"/>
            <a:ext cx="1391478" cy="1391478"/>
          </a:xfrm>
          <a:prstGeom prst="rect">
            <a:avLst/>
          </a:prstGeom>
        </p:spPr>
      </p:pic>
      <p:pic>
        <p:nvPicPr>
          <p:cNvPr id="8" name="Kép 7" descr="A képen Közúti jelzőtábla, tábl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260157FC-DF8C-0342-6971-28F9310E6F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445" y="3602360"/>
            <a:ext cx="999326" cy="999326"/>
          </a:xfrm>
          <a:prstGeom prst="rect">
            <a:avLst/>
          </a:prstGeom>
        </p:spPr>
      </p:pic>
      <p:pic>
        <p:nvPicPr>
          <p:cNvPr id="11" name="Kép 10" descr="A képen Színesség, Grafika, képernyőkép, Grafikus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65A034C1-05ED-CF83-9DD2-ED64A6A706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0089" y="4577734"/>
            <a:ext cx="1097851" cy="109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796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4D4F9E-ACCB-0F95-666A-7359A2211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F37BEF25-7D62-8713-0A97-D13A240B6CA3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B1770548-BD1D-CB5D-5EBE-990F1DDB2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B157ECC0-BA15-EEE7-B320-D5B1AA888E7C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A0D8A5F9-6B18-4B51-7D1C-9D5A868F11ED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GitHub projektmenedzsment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B8DD937B-3D93-71C4-D8EE-1D52E46B097D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BA468C8F-2C16-C281-F759-1708DCCF0581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44BFE15A-FF0E-9923-567C-C70EF455B870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517FDA09-8C7F-5C35-3324-E60F6CCB2E4D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FBBEB03B-DC6A-5F31-67AE-B2EF797C7F83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E34914A7-734D-1AC8-1206-28B7323FE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908" y="1641756"/>
            <a:ext cx="8267700" cy="3995911"/>
          </a:xfrm>
          <a:prstGeom prst="roundRect">
            <a:avLst>
              <a:gd name="adj" fmla="val 4907"/>
            </a:avLst>
          </a:prstGeom>
          <a:ln w="38100">
            <a:solidFill>
              <a:srgbClr val="50C6C9"/>
            </a:solidFill>
          </a:ln>
        </p:spPr>
      </p:pic>
    </p:spTree>
    <p:extLst>
      <p:ext uri="{BB962C8B-B14F-4D97-AF65-F5344CB8AC3E}">
        <p14:creationId xmlns:p14="http://schemas.microsoft.com/office/powerpoint/2010/main" val="2118354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9CA23A-CAB7-AF8B-FF1E-55BD0FAD4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38A5E950-6822-C0C9-C0CB-0364C9AEC59A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70B4F04E-5C63-34D6-FA7A-8FBA88E563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86BF44B4-1FDD-E6F1-457C-049CFBFC466D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B01AEB4F-80E4-9992-2ECE-BD962F15FF7A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 err="1">
                <a:solidFill>
                  <a:srgbClr val="005C6A"/>
                </a:solidFill>
              </a:rPr>
              <a:t>FlexiStore</a:t>
            </a:r>
            <a:r>
              <a:rPr lang="hu-HU" sz="4100" b="1" dirty="0">
                <a:solidFill>
                  <a:srgbClr val="005C6A"/>
                </a:solidFill>
              </a:rPr>
              <a:t> project </a:t>
            </a:r>
            <a:r>
              <a:rPr lang="hu-HU" sz="4100" b="1" dirty="0" err="1">
                <a:solidFill>
                  <a:srgbClr val="005C6A"/>
                </a:solidFill>
              </a:rPr>
              <a:t>summary</a:t>
            </a:r>
            <a:endParaRPr lang="hu-HU" sz="4100" b="1" dirty="0">
              <a:solidFill>
                <a:srgbClr val="005C6A"/>
              </a:solidFill>
            </a:endParaRP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E56F2D8D-6B96-848D-C7FC-343391E4F005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F4355BF8-BE74-9B5D-6BD9-B40BE997CE18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43951698-29EF-A5AE-9EDD-95F705F5623C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E6DE16D3-06E9-FF55-B7E9-CF547F810C14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ACC6491F-4175-FEFF-DDD4-2305D7B49B24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F5D2F942-2B4B-EC3C-F7E3-99650113E197}"/>
              </a:ext>
            </a:extLst>
          </p:cNvPr>
          <p:cNvSpPr txBox="1"/>
          <p:nvPr/>
        </p:nvSpPr>
        <p:spPr>
          <a:xfrm>
            <a:off x="1313702" y="1616351"/>
            <a:ext cx="9564596" cy="6812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fontAlgn="base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hu-HU" sz="3200" dirty="0" err="1">
                <a:solidFill>
                  <a:srgbClr val="50C6C9"/>
                </a:solidFill>
              </a:rPr>
              <a:t>Automated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equipment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rental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via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parcel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lockers</a:t>
            </a:r>
            <a:endParaRPr lang="hu-HU" sz="3200" dirty="0">
              <a:solidFill>
                <a:srgbClr val="50C6C9"/>
              </a:solidFill>
            </a:endParaRPr>
          </a:p>
          <a:p>
            <a:pPr lvl="1" indent="-457200" fontAlgn="base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hu-HU" sz="3200" dirty="0" err="1">
                <a:solidFill>
                  <a:srgbClr val="50C6C9"/>
                </a:solidFill>
              </a:rPr>
              <a:t>Tailwind</a:t>
            </a:r>
            <a:r>
              <a:rPr lang="hu-HU" sz="3200" dirty="0">
                <a:solidFill>
                  <a:srgbClr val="50C6C9"/>
                </a:solidFill>
              </a:rPr>
              <a:t> CSS &amp; </a:t>
            </a:r>
            <a:r>
              <a:rPr lang="hu-HU" sz="3200" dirty="0" err="1">
                <a:solidFill>
                  <a:srgbClr val="50C6C9"/>
                </a:solidFill>
              </a:rPr>
              <a:t>DaisyUI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for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clean</a:t>
            </a:r>
            <a:r>
              <a:rPr lang="hu-HU" sz="3200" dirty="0">
                <a:solidFill>
                  <a:srgbClr val="50C6C9"/>
                </a:solidFill>
              </a:rPr>
              <a:t>, </a:t>
            </a:r>
            <a:r>
              <a:rPr lang="hu-HU" sz="3200" dirty="0" err="1">
                <a:solidFill>
                  <a:srgbClr val="50C6C9"/>
                </a:solidFill>
              </a:rPr>
              <a:t>responsive</a:t>
            </a:r>
            <a:r>
              <a:rPr lang="hu-HU" sz="3200" dirty="0">
                <a:solidFill>
                  <a:srgbClr val="50C6C9"/>
                </a:solidFill>
              </a:rPr>
              <a:t> design</a:t>
            </a:r>
          </a:p>
          <a:p>
            <a:pPr lvl="1" indent="-457200" fontAlgn="base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hu-HU" sz="3200" dirty="0" err="1">
                <a:solidFill>
                  <a:srgbClr val="50C6C9"/>
                </a:solidFill>
              </a:rPr>
              <a:t>React</a:t>
            </a:r>
            <a:r>
              <a:rPr lang="hu-HU" sz="3200" dirty="0">
                <a:solidFill>
                  <a:srgbClr val="50C6C9"/>
                </a:solidFill>
              </a:rPr>
              <a:t> (Frontend) + </a:t>
            </a:r>
            <a:r>
              <a:rPr lang="hu-HU" sz="3200" dirty="0" err="1">
                <a:solidFill>
                  <a:srgbClr val="50C6C9"/>
                </a:solidFill>
              </a:rPr>
              <a:t>Laravel</a:t>
            </a:r>
            <a:r>
              <a:rPr lang="hu-HU" sz="3200" dirty="0">
                <a:solidFill>
                  <a:srgbClr val="50C6C9"/>
                </a:solidFill>
              </a:rPr>
              <a:t> (Backend)</a:t>
            </a:r>
          </a:p>
          <a:p>
            <a:pPr lvl="1" indent="-457200" fontAlgn="base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hu-HU" sz="3200" dirty="0" err="1">
                <a:solidFill>
                  <a:srgbClr val="50C6C9"/>
                </a:solidFill>
              </a:rPr>
              <a:t>Nationwide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availability</a:t>
            </a:r>
            <a:r>
              <a:rPr lang="hu-HU" sz="3200" dirty="0">
                <a:solidFill>
                  <a:srgbClr val="50C6C9"/>
                </a:solidFill>
              </a:rPr>
              <a:t> and </a:t>
            </a:r>
            <a:r>
              <a:rPr lang="hu-HU" sz="3200" dirty="0" err="1">
                <a:solidFill>
                  <a:srgbClr val="50C6C9"/>
                </a:solidFill>
              </a:rPr>
              <a:t>user-friendly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interface</a:t>
            </a:r>
            <a:endParaRPr lang="hu-HU" sz="3200" dirty="0">
              <a:solidFill>
                <a:srgbClr val="50C6C9"/>
              </a:solidFill>
            </a:endParaRPr>
          </a:p>
          <a:p>
            <a:pPr lvl="1" indent="-457200" fontAlgn="base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rgbClr val="50C6C9"/>
                </a:solidFill>
              </a:rPr>
              <a:t>Real-</a:t>
            </a:r>
            <a:r>
              <a:rPr lang="hu-HU" sz="3200" dirty="0" err="1">
                <a:solidFill>
                  <a:srgbClr val="50C6C9"/>
                </a:solidFill>
              </a:rPr>
              <a:t>world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solution</a:t>
            </a:r>
            <a:r>
              <a:rPr lang="hu-HU" sz="3200" dirty="0">
                <a:solidFill>
                  <a:srgbClr val="50C6C9"/>
                </a:solidFill>
              </a:rPr>
              <a:t>, </a:t>
            </a:r>
            <a:r>
              <a:rPr lang="hu-HU" sz="3200" dirty="0" err="1">
                <a:solidFill>
                  <a:srgbClr val="50C6C9"/>
                </a:solidFill>
              </a:rPr>
              <a:t>strong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teamwork</a:t>
            </a:r>
            <a:r>
              <a:rPr lang="hu-HU" sz="3200" dirty="0">
                <a:solidFill>
                  <a:srgbClr val="50C6C9"/>
                </a:solidFill>
              </a:rPr>
              <a:t>, and </a:t>
            </a:r>
            <a:r>
              <a:rPr lang="hu-HU" sz="3200" dirty="0" err="1">
                <a:solidFill>
                  <a:srgbClr val="50C6C9"/>
                </a:solidFill>
              </a:rPr>
              <a:t>secure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system</a:t>
            </a:r>
            <a:endParaRPr lang="hu-HU" sz="3200" dirty="0">
              <a:solidFill>
                <a:srgbClr val="50C6C9"/>
              </a:solidFill>
            </a:endParaRPr>
          </a:p>
          <a:p>
            <a:pPr lvl="1" indent="-457200" fontAlgn="base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endParaRPr lang="hu-HU" sz="3200" dirty="0">
              <a:solidFill>
                <a:srgbClr val="50C6C9"/>
              </a:solidFill>
            </a:endParaRPr>
          </a:p>
          <a:p>
            <a:pPr lvl="1" indent="-457200" fontAlgn="base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endParaRPr lang="hu-HU" sz="3200" dirty="0">
              <a:solidFill>
                <a:srgbClr val="50C6C9"/>
              </a:solidFill>
            </a:endParaRPr>
          </a:p>
          <a:p>
            <a:pPr marL="914400" lvl="1" indent="-457200" eaLnBrk="0" fontAlgn="base" hangingPunct="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endParaRPr kumimoji="0" lang="hu-HU" altLang="hu-HU" sz="3200" b="0" i="0" u="none" strike="noStrike" cap="none" normalizeH="0" baseline="0" dirty="0">
              <a:ln>
                <a:noFill/>
              </a:ln>
              <a:solidFill>
                <a:srgbClr val="50C6C9"/>
              </a:solidFill>
              <a:effectLst/>
            </a:endParaRPr>
          </a:p>
        </p:txBody>
      </p:sp>
      <p:pic>
        <p:nvPicPr>
          <p:cNvPr id="7" name="Kép 6" descr="A képen Grafika, clipart, kreativitá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8A669429-81C2-736A-A1F7-F7D3D4D54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1412" y="2996301"/>
            <a:ext cx="1026216" cy="625742"/>
          </a:xfrm>
          <a:prstGeom prst="rect">
            <a:avLst/>
          </a:prstGeom>
        </p:spPr>
      </p:pic>
      <p:pic>
        <p:nvPicPr>
          <p:cNvPr id="13" name="Kép 12" descr="A képen Grafika, képernyőkép, Betűtípus, emblém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BF5514BA-8A44-4BA6-F7F5-265DB5BBE8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0788" y="3456085"/>
            <a:ext cx="2347465" cy="117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00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262688-B501-8E27-A3DE-5A6D32290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69BA92D8-6D33-5A8B-615D-2D338D8DAB26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82E74B3D-F00B-FC72-E0EC-1979112396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362D5455-CFBE-E66B-08BE-9278BE9AFA28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7C8D485F-1A31-299C-1749-EC33201FD3FB}"/>
              </a:ext>
            </a:extLst>
          </p:cNvPr>
          <p:cNvSpPr txBox="1"/>
          <p:nvPr/>
        </p:nvSpPr>
        <p:spPr>
          <a:xfrm>
            <a:off x="1171575" y="-474179"/>
            <a:ext cx="10079727" cy="43383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hu-HU" sz="7200" b="1" dirty="0">
                <a:solidFill>
                  <a:srgbClr val="50C6C9"/>
                </a:solidFill>
              </a:rPr>
              <a:t>Köszönjük a figyelmet!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FE1409F7-1B0F-A549-4846-2082E3A1E0DC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2E597139-A083-8C7E-1AE5-07DE95AAF681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63A7B4C1-7875-A829-6340-A22A8A7B8200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0430635F-6F91-33D3-4F2B-0E89F47C0D0C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7CA0E4C2-D18F-34E9-3A19-12B5F9FE64EC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A7C024FB-DB55-BD05-F920-10890242E1ED}"/>
              </a:ext>
            </a:extLst>
          </p:cNvPr>
          <p:cNvSpPr txBox="1"/>
          <p:nvPr/>
        </p:nvSpPr>
        <p:spPr>
          <a:xfrm>
            <a:off x="1748044" y="3776869"/>
            <a:ext cx="90062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600" b="1" dirty="0">
                <a:solidFill>
                  <a:srgbClr val="005C6A"/>
                </a:solidFill>
              </a:rPr>
              <a:t>Szirony Balázs Gábor &amp; Gombkötő Gábor</a:t>
            </a:r>
            <a:br>
              <a:rPr lang="hu-HU" sz="3600" dirty="0">
                <a:solidFill>
                  <a:srgbClr val="50C6C9"/>
                </a:solidFill>
              </a:rPr>
            </a:br>
            <a:r>
              <a:rPr lang="hu-HU" sz="3600" dirty="0" err="1">
                <a:solidFill>
                  <a:srgbClr val="50C6C9"/>
                </a:solidFill>
              </a:rPr>
              <a:t>Fullstack</a:t>
            </a:r>
            <a:r>
              <a:rPr lang="hu-HU" sz="3600" dirty="0">
                <a:solidFill>
                  <a:srgbClr val="50C6C9"/>
                </a:solidFill>
              </a:rPr>
              <a:t> Vizsgaremek 2025</a:t>
            </a:r>
          </a:p>
        </p:txBody>
      </p:sp>
    </p:spTree>
    <p:extLst>
      <p:ext uri="{BB962C8B-B14F-4D97-AF65-F5344CB8AC3E}">
        <p14:creationId xmlns:p14="http://schemas.microsoft.com/office/powerpoint/2010/main" val="1008761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903AAF0B-D47B-073C-18B9-475CAEF968A4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C817C0E3-D73F-3764-3D7A-23DC9079EB13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40BDB8DC-39C2-54F0-2AD6-AC195F681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F25AEB68-CA95-6882-0AF5-48F573B53099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6B9FBA70-409D-A44F-539A-5CBCF291C0CB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r>
              <a:rPr lang="hu-HU" sz="4400" b="1" dirty="0">
                <a:solidFill>
                  <a:srgbClr val="005C6A"/>
                </a:solidFill>
              </a:rPr>
              <a:t>A </a:t>
            </a:r>
            <a:r>
              <a:rPr lang="hu-HU" sz="4400" b="1" dirty="0" err="1">
                <a:solidFill>
                  <a:srgbClr val="005C6A"/>
                </a:solidFill>
              </a:rPr>
              <a:t>FlexiStore</a:t>
            </a:r>
            <a:r>
              <a:rPr lang="hu-HU" sz="4400" b="1" dirty="0">
                <a:solidFill>
                  <a:srgbClr val="005C6A"/>
                </a:solidFill>
              </a:rPr>
              <a:t> célja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C394FC4D-CDC7-E227-1BB8-2ABDDE7EA403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2" name="Könnycsepp 31">
            <a:extLst>
              <a:ext uri="{FF2B5EF4-FFF2-40B4-BE49-F238E27FC236}">
                <a16:creationId xmlns:a16="http://schemas.microsoft.com/office/drawing/2014/main" id="{F46A8401-0F90-1302-0422-9D099EECE5A6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4510E95F-6A5E-38F7-E6ED-B20BF505EC14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8119FE74-1D43-E919-6C24-9FA17868A93A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5" name="Szövegdoboz 34">
            <a:extLst>
              <a:ext uri="{FF2B5EF4-FFF2-40B4-BE49-F238E27FC236}">
                <a16:creationId xmlns:a16="http://schemas.microsoft.com/office/drawing/2014/main" id="{2E4140BC-127B-ED4A-5A9A-17936002A2EF}"/>
              </a:ext>
            </a:extLst>
          </p:cNvPr>
          <p:cNvSpPr txBox="1"/>
          <p:nvPr/>
        </p:nvSpPr>
        <p:spPr>
          <a:xfrm>
            <a:off x="1540696" y="1613118"/>
            <a:ext cx="6282850" cy="3569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2800" dirty="0">
                <a:solidFill>
                  <a:srgbClr val="50C6C9"/>
                </a:solidFill>
              </a:rPr>
              <a:t>• Automatizált eszközbérlési rendszer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2800" dirty="0">
                <a:solidFill>
                  <a:srgbClr val="50C6C9"/>
                </a:solidFill>
              </a:rPr>
              <a:t>• Felhasználóbarát bérlési folyamat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2800" dirty="0">
                <a:solidFill>
                  <a:srgbClr val="50C6C9"/>
                </a:solidFill>
              </a:rPr>
              <a:t>• Reszponzív webes felület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2800" dirty="0">
                <a:solidFill>
                  <a:srgbClr val="50C6C9"/>
                </a:solidFill>
              </a:rPr>
              <a:t>• Adminisztrációs rendszer: </a:t>
            </a:r>
            <a:br>
              <a:rPr lang="hu-HU" sz="2800" dirty="0">
                <a:solidFill>
                  <a:srgbClr val="50C6C9"/>
                </a:solidFill>
              </a:rPr>
            </a:br>
            <a:r>
              <a:rPr lang="hu-HU" sz="2800" dirty="0">
                <a:solidFill>
                  <a:srgbClr val="50C6C9"/>
                </a:solidFill>
              </a:rPr>
              <a:t>termék- és felhasználókezelés</a:t>
            </a:r>
          </a:p>
        </p:txBody>
      </p:sp>
      <p:pic>
        <p:nvPicPr>
          <p:cNvPr id="2" name="Kép 1" descr="A képen szöveg, képernyőkép, szoftver, Weblap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FB54CD44-2055-6613-CB9C-40F2745E4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3545" y="1613118"/>
            <a:ext cx="3086100" cy="4114800"/>
          </a:xfrm>
          <a:prstGeom prst="roundRect">
            <a:avLst>
              <a:gd name="adj" fmla="val 8025"/>
            </a:avLst>
          </a:prstGeom>
          <a:ln w="38100">
            <a:solidFill>
              <a:srgbClr val="50C6C9"/>
            </a:solidFill>
          </a:ln>
        </p:spPr>
      </p:pic>
    </p:spTree>
    <p:extLst>
      <p:ext uri="{BB962C8B-B14F-4D97-AF65-F5344CB8AC3E}">
        <p14:creationId xmlns:p14="http://schemas.microsoft.com/office/powerpoint/2010/main" val="1765187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5AA99E-029E-5BB0-6E42-5A9A54F9D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3877F1B0-D59F-2340-6C1F-00C270BCD554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91E77DB2-3D5D-98E9-1A5B-DFFF612C3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02A85FAC-3EFB-D51D-3BDF-1B9E6145FEB1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42E159F9-EA21-BF80-1922-8C092C2C88DA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Technológiai háttér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B9A15B3E-DECA-B3EE-983A-06767505F08E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693B87E6-4045-9AE0-D20D-AB67AEC91D06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B0969A94-984C-24D2-1038-E7E8FCF87062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9518F99F-540C-FD1F-C203-83B5E2EE09C7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2A6CDDA4-A1AC-7567-E218-D137105B8B99}"/>
              </a:ext>
            </a:extLst>
          </p:cNvPr>
          <p:cNvSpPr txBox="1"/>
          <p:nvPr/>
        </p:nvSpPr>
        <p:spPr>
          <a:xfrm>
            <a:off x="1407422" y="1345017"/>
            <a:ext cx="9610518" cy="4863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3200" dirty="0">
                <a:solidFill>
                  <a:srgbClr val="50C6C9"/>
                </a:solidFill>
              </a:rPr>
              <a:t>• Frontend: React.js (</a:t>
            </a:r>
            <a:r>
              <a:rPr lang="hu-HU" sz="3200" dirty="0" err="1">
                <a:solidFill>
                  <a:srgbClr val="50C6C9"/>
                </a:solidFill>
              </a:rPr>
              <a:t>Vite</a:t>
            </a:r>
            <a:r>
              <a:rPr lang="hu-HU" sz="3200" dirty="0">
                <a:solidFill>
                  <a:srgbClr val="50C6C9"/>
                </a:solidFill>
              </a:rPr>
              <a:t>)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3200" dirty="0">
                <a:solidFill>
                  <a:srgbClr val="50C6C9"/>
                </a:solidFill>
              </a:rPr>
              <a:t>• Backend: </a:t>
            </a:r>
            <a:r>
              <a:rPr lang="hu-HU" sz="3200" dirty="0" err="1">
                <a:solidFill>
                  <a:srgbClr val="50C6C9"/>
                </a:solidFill>
              </a:rPr>
              <a:t>Laravel</a:t>
            </a:r>
            <a:r>
              <a:rPr lang="hu-HU" sz="3200" dirty="0">
                <a:solidFill>
                  <a:srgbClr val="50C6C9"/>
                </a:solidFill>
              </a:rPr>
              <a:t> 11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3200" dirty="0">
                <a:solidFill>
                  <a:srgbClr val="50C6C9"/>
                </a:solidFill>
              </a:rPr>
              <a:t>• Adatbázis: </a:t>
            </a:r>
            <a:r>
              <a:rPr lang="hu-HU" sz="3200" dirty="0" err="1">
                <a:solidFill>
                  <a:srgbClr val="50C6C9"/>
                </a:solidFill>
              </a:rPr>
              <a:t>MySQL</a:t>
            </a:r>
            <a:endParaRPr lang="hu-HU" sz="3200" dirty="0">
              <a:solidFill>
                <a:srgbClr val="50C6C9"/>
              </a:solidFill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3200" dirty="0">
                <a:solidFill>
                  <a:srgbClr val="50C6C9"/>
                </a:solidFill>
              </a:rPr>
              <a:t>• Verziókezelés: </a:t>
            </a:r>
            <a:r>
              <a:rPr lang="hu-HU" sz="3200" dirty="0" err="1">
                <a:solidFill>
                  <a:srgbClr val="50C6C9"/>
                </a:solidFill>
              </a:rPr>
              <a:t>Git</a:t>
            </a:r>
            <a:r>
              <a:rPr lang="hu-HU" sz="3200" dirty="0">
                <a:solidFill>
                  <a:srgbClr val="50C6C9"/>
                </a:solidFill>
              </a:rPr>
              <a:t> + GitHub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3200" dirty="0">
                <a:solidFill>
                  <a:srgbClr val="50C6C9"/>
                </a:solidFill>
              </a:rPr>
              <a:t>• Projektmenedzsment: </a:t>
            </a:r>
            <a:br>
              <a:rPr lang="hu-HU" sz="3200" dirty="0">
                <a:solidFill>
                  <a:srgbClr val="50C6C9"/>
                </a:solidFill>
              </a:rPr>
            </a:br>
            <a:r>
              <a:rPr lang="hu-HU" sz="3200" dirty="0">
                <a:solidFill>
                  <a:srgbClr val="50C6C9"/>
                </a:solidFill>
              </a:rPr>
              <a:t>Agilis fejlesztés, </a:t>
            </a:r>
            <a:r>
              <a:rPr lang="hu-HU" sz="3200" dirty="0" err="1">
                <a:solidFill>
                  <a:srgbClr val="50C6C9"/>
                </a:solidFill>
              </a:rPr>
              <a:t>Pair</a:t>
            </a:r>
            <a:r>
              <a:rPr lang="hu-HU" sz="3200" dirty="0">
                <a:solidFill>
                  <a:srgbClr val="50C6C9"/>
                </a:solidFill>
              </a:rPr>
              <a:t> </a:t>
            </a:r>
            <a:r>
              <a:rPr lang="hu-HU" sz="3200" dirty="0" err="1">
                <a:solidFill>
                  <a:srgbClr val="50C6C9"/>
                </a:solidFill>
              </a:rPr>
              <a:t>Programming</a:t>
            </a:r>
            <a:endParaRPr lang="hu-HU" sz="3200" dirty="0">
              <a:solidFill>
                <a:srgbClr val="50C6C9"/>
              </a:solidFill>
            </a:endParaRPr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80DDE00E-0DFC-84C3-25AF-150040CA0C3A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Kép 6" descr="A képen macska, emlős, sziluett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BFDF6961-049C-B56D-ACFA-05074A2DDA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7653" y="2173189"/>
            <a:ext cx="1391478" cy="1391478"/>
          </a:xfrm>
          <a:prstGeom prst="rect">
            <a:avLst/>
          </a:prstGeom>
        </p:spPr>
      </p:pic>
      <p:pic>
        <p:nvPicPr>
          <p:cNvPr id="10" name="Kép 9" descr="A képen Grafika, kör, művészet, szimbólu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A67CA2DA-3709-1698-36E6-E434ABF9C3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6261" y="1322524"/>
            <a:ext cx="1026840" cy="914256"/>
          </a:xfrm>
          <a:prstGeom prst="rect">
            <a:avLst/>
          </a:prstGeom>
        </p:spPr>
      </p:pic>
      <p:pic>
        <p:nvPicPr>
          <p:cNvPr id="13" name="Kép 12" descr="A képen minta, művészet, Szimmetria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25912CB0-3E38-9D13-FE78-2DDB6F72D9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6456" y="1246323"/>
            <a:ext cx="1026841" cy="1066657"/>
          </a:xfrm>
          <a:prstGeom prst="rect">
            <a:avLst/>
          </a:prstGeom>
        </p:spPr>
      </p:pic>
      <p:pic>
        <p:nvPicPr>
          <p:cNvPr id="15" name="Kép 14" descr="A képen Grafika, Betűtípus, Grafikus tervezés, embléma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8C3BD51B-ECB2-FC42-4D78-24BC5A4099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586" y="3429000"/>
            <a:ext cx="2247900" cy="96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24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AA81A3-23DA-E79E-CADC-D8FD00D0E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98D83D12-3AA9-9C10-B649-E96CB9A90102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EF4A832A-3EB3-B874-FC10-88073A45D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4CCB35F8-E9B0-0B61-69AE-EF6C0A082D95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D7740C91-4F7A-EF85-7898-B3DE959ECAD7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A rendszer működése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8B95708A-A51A-1299-9ED1-7BA0B225EB95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B397713B-296C-67F0-8BEB-1CAA3A0777F2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AC8AAE36-2EDA-DC80-D107-86BD73E858C3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88B4412C-C6E3-E431-A7EF-1CFCF8156755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40186C8C-5F2A-4597-89F0-C4B02C94B2B5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4" name="Kép 3" descr="A képen szöveg, képernyőkép, szoftver, Számítógépes ikon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341E4923-85D7-ECE5-13E2-EFE0C9E99A2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2201748"/>
            <a:ext cx="5150540" cy="3862905"/>
          </a:xfrm>
          <a:prstGeom prst="roundRect">
            <a:avLst>
              <a:gd name="adj" fmla="val 7790"/>
            </a:avLst>
          </a:prstGeom>
          <a:ln w="38100">
            <a:solidFill>
              <a:srgbClr val="50C6C9"/>
            </a:solidFill>
          </a:ln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FF3922A1-3A99-9B9F-D5C0-1BD58F7FC055}"/>
              </a:ext>
            </a:extLst>
          </p:cNvPr>
          <p:cNvSpPr txBox="1"/>
          <p:nvPr/>
        </p:nvSpPr>
        <p:spPr>
          <a:xfrm>
            <a:off x="1280422" y="1482140"/>
            <a:ext cx="7828580" cy="3261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50C6C9"/>
                </a:solidFill>
              </a:rPr>
              <a:t>Könnyű hozzáférés és kényelmes használat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50C6C9"/>
                </a:solidFill>
              </a:rPr>
              <a:t>Átfogó rendszermegoldás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50C6C9"/>
                </a:solidFill>
              </a:rPr>
              <a:t>Reszponzív kialakítás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50C6C9"/>
                </a:solidFill>
              </a:rPr>
              <a:t>Modern technológia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rgbClr val="50C6C9"/>
                </a:solidFill>
              </a:rPr>
              <a:t>Automatizált működés</a:t>
            </a:r>
          </a:p>
        </p:txBody>
      </p:sp>
    </p:spTree>
    <p:extLst>
      <p:ext uri="{BB962C8B-B14F-4D97-AF65-F5344CB8AC3E}">
        <p14:creationId xmlns:p14="http://schemas.microsoft.com/office/powerpoint/2010/main" val="591021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56A174-291C-FF3A-A45F-7388EC7F8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BEE2B442-A123-8CAA-658E-9051F45398BE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83806F20-DF85-A11A-D193-BCAEB0D05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DA687E46-C86B-60CD-ACF0-1E67BC38BB8B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669A5048-5443-F91C-4C5D-0A10F300533B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Felhasználói belépés és regisztráció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2378EBFF-CE3C-EA44-34D2-6BF1B6459C33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E126A634-37D8-90C2-46F0-541F9A997C67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052159E4-1E9E-DB06-715B-F27245118205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654D8018-5ADF-1A67-F843-104538839230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D3F2E84C-CA0D-D6BC-369D-4E229BFA310C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B6858FB9-B91F-42DF-254C-8B4D693FC5FC}"/>
              </a:ext>
            </a:extLst>
          </p:cNvPr>
          <p:cNvSpPr txBox="1"/>
          <p:nvPr/>
        </p:nvSpPr>
        <p:spPr>
          <a:xfrm>
            <a:off x="1407422" y="1616351"/>
            <a:ext cx="6200383" cy="2328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3200" dirty="0">
                <a:solidFill>
                  <a:srgbClr val="50C6C9"/>
                </a:solidFill>
              </a:rPr>
              <a:t>• Új felhasználók regisztrálása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3200" dirty="0">
                <a:solidFill>
                  <a:srgbClr val="50C6C9"/>
                </a:solidFill>
              </a:rPr>
              <a:t>• Bejelentkezés meglévő fiókkal</a:t>
            </a:r>
          </a:p>
          <a:p>
            <a:endParaRPr lang="hu-HU" dirty="0"/>
          </a:p>
          <a:p>
            <a:endParaRPr lang="hu-HU" dirty="0"/>
          </a:p>
        </p:txBody>
      </p:sp>
      <p:pic>
        <p:nvPicPr>
          <p:cNvPr id="5" name="Kép 4" descr="A képen szöveg, képernyőkép, szoftver, Betűtípu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2E95A44B-94AE-6C80-D452-390945E6A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150" y="2212605"/>
            <a:ext cx="1822891" cy="3945194"/>
          </a:xfrm>
          <a:prstGeom prst="roundRect">
            <a:avLst>
              <a:gd name="adj" fmla="val 9700"/>
            </a:avLst>
          </a:prstGeom>
          <a:ln w="38100">
            <a:solidFill>
              <a:srgbClr val="50C6C9"/>
            </a:solidFill>
          </a:ln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CB1EB9C1-8E9E-12D7-2C64-D1806BA38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393" y="3260893"/>
            <a:ext cx="5209820" cy="2913047"/>
          </a:xfrm>
          <a:prstGeom prst="roundRect">
            <a:avLst>
              <a:gd name="adj" fmla="val 6640"/>
            </a:avLst>
          </a:prstGeom>
          <a:ln w="38100">
            <a:solidFill>
              <a:srgbClr val="50C6C9"/>
            </a:solidFill>
          </a:ln>
        </p:spPr>
      </p:pic>
    </p:spTree>
    <p:extLst>
      <p:ext uri="{BB962C8B-B14F-4D97-AF65-F5344CB8AC3E}">
        <p14:creationId xmlns:p14="http://schemas.microsoft.com/office/powerpoint/2010/main" val="474978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7CC68F-FFD5-6126-271A-B5FEB7D83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38FDD1F3-A1D8-B9CC-7C45-51E2DDC35953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DB878813-38FD-1203-9127-6123DC09F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C24A4727-8A66-B0EC-3E3F-58519AB3852A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C9E68880-F867-302D-2B62-D4DAC41DA99C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Termékek böngészése és rendelés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17CE5C06-BD83-803E-DD3C-275DB6C4F66F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F9BA6805-59EB-66A9-42B0-D42012A6D60A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5655FF04-305B-D9C3-5093-EDF4839A288B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4749CF19-2276-3827-9A82-68C9CE95CD03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1979ECA2-E649-0AAC-B93E-876F4020BB66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E4B3032B-2AC0-200D-915C-DE26A85337B6}"/>
              </a:ext>
            </a:extLst>
          </p:cNvPr>
          <p:cNvSpPr txBox="1"/>
          <p:nvPr/>
        </p:nvSpPr>
        <p:spPr>
          <a:xfrm>
            <a:off x="1619381" y="1500251"/>
            <a:ext cx="5657589" cy="2174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2800" dirty="0">
                <a:solidFill>
                  <a:srgbClr val="50C6C9"/>
                </a:solidFill>
              </a:rPr>
              <a:t>• Termékek listázása és szűrése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2800" dirty="0">
                <a:solidFill>
                  <a:srgbClr val="50C6C9"/>
                </a:solidFill>
              </a:rPr>
              <a:t>• Kosár használata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hu-HU" sz="2800" dirty="0">
                <a:solidFill>
                  <a:srgbClr val="50C6C9"/>
                </a:solidFill>
              </a:rPr>
              <a:t>• Rendelés leadása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4975CF50-5928-2FA3-EE57-7490A0D9E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564" y="3680734"/>
            <a:ext cx="4706938" cy="2639519"/>
          </a:xfrm>
          <a:prstGeom prst="roundRect">
            <a:avLst>
              <a:gd name="adj" fmla="val 3676"/>
            </a:avLst>
          </a:prstGeom>
          <a:ln w="38100">
            <a:solidFill>
              <a:srgbClr val="50C6C9"/>
            </a:solidFill>
          </a:ln>
        </p:spPr>
      </p:pic>
      <p:pic>
        <p:nvPicPr>
          <p:cNvPr id="7" name="Kép 6" descr="A képen szöveg, képernyőkép, Betűtípus, Weblap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1C233948-5C45-6CA3-9FF8-93E40509A2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526" y="2395953"/>
            <a:ext cx="1813237" cy="3924300"/>
          </a:xfrm>
          <a:prstGeom prst="roundRect">
            <a:avLst>
              <a:gd name="adj" fmla="val 6161"/>
            </a:avLst>
          </a:prstGeom>
          <a:ln w="38100">
            <a:solidFill>
              <a:srgbClr val="50C6C9"/>
            </a:solidFill>
          </a:ln>
        </p:spPr>
      </p:pic>
    </p:spTree>
    <p:extLst>
      <p:ext uri="{BB962C8B-B14F-4D97-AF65-F5344CB8AC3E}">
        <p14:creationId xmlns:p14="http://schemas.microsoft.com/office/powerpoint/2010/main" val="1194573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E443F0-BEE9-D302-4272-B5977D493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5B9002BA-FBFC-42F0-BE47-4DB7B1618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5802" y="1439703"/>
            <a:ext cx="5732536" cy="3217271"/>
          </a:xfrm>
          <a:prstGeom prst="roundRect">
            <a:avLst>
              <a:gd name="adj" fmla="val 8947"/>
            </a:avLst>
          </a:prstGeom>
          <a:ln w="38100">
            <a:solidFill>
              <a:srgbClr val="50C6C9"/>
            </a:solidFill>
          </a:ln>
        </p:spPr>
      </p:pic>
      <p:sp>
        <p:nvSpPr>
          <p:cNvPr id="28" name="Könnycsepp 27">
            <a:extLst>
              <a:ext uri="{FF2B5EF4-FFF2-40B4-BE49-F238E27FC236}">
                <a16:creationId xmlns:a16="http://schemas.microsoft.com/office/drawing/2014/main" id="{4F05E26D-F834-0E98-B2F7-5767F69A2949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3DEA9A6D-1669-717F-0028-D21E63B2E5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FACF02C3-3477-A4FF-8B1B-905EDBEBAA6C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9FB885FB-2BDA-5A66-C68F-8023B58A369D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Adminisztrációs funkciók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C8EFF925-44DF-9970-CEC8-6AD8163C14E6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001B7BD2-FBCB-976B-DB58-B59887B41414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F1ABD3B8-BE57-8710-9A99-E483C1AFB482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D35766B9-B60C-9543-0DBD-B6D33DDA9029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31391F03-79BF-D0EC-BDED-126547FA40D4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E988CA44-96A9-92E4-5BED-489B0683A0E3}"/>
              </a:ext>
            </a:extLst>
          </p:cNvPr>
          <p:cNvSpPr txBox="1"/>
          <p:nvPr/>
        </p:nvSpPr>
        <p:spPr>
          <a:xfrm>
            <a:off x="1256535" y="1449788"/>
            <a:ext cx="5732537" cy="5402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Termék kezelése </a:t>
            </a:r>
            <a:b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</a:b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(létrehozás, szerkesztés,</a:t>
            </a:r>
            <a:b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</a:b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 törlés)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Felhasználók kezelése </a:t>
            </a:r>
            <a:b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</a:b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(listázás, jogosultságok)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Csomagautomaták kezelése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Rendelések nyomon követése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endParaRPr lang="hu-HU" dirty="0"/>
          </a:p>
        </p:txBody>
      </p:sp>
      <p:pic>
        <p:nvPicPr>
          <p:cNvPr id="5" name="Kép 4" descr="A képen szöveg, képernyőkép, Betűtípus, Weblap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D3CDB07A-3C53-7341-C7F7-4C771762EA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952" y="3261706"/>
            <a:ext cx="1584382" cy="3429000"/>
          </a:xfrm>
          <a:prstGeom prst="roundRect">
            <a:avLst>
              <a:gd name="adj" fmla="val 5445"/>
            </a:avLst>
          </a:prstGeom>
          <a:ln w="38100">
            <a:solidFill>
              <a:srgbClr val="50C6C9"/>
            </a:solidFill>
          </a:ln>
        </p:spPr>
      </p:pic>
    </p:spTree>
    <p:extLst>
      <p:ext uri="{BB962C8B-B14F-4D97-AF65-F5344CB8AC3E}">
        <p14:creationId xmlns:p14="http://schemas.microsoft.com/office/powerpoint/2010/main" val="401540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F1FCCA-10D3-CB24-8D36-95AC946B7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85639F60-4CCC-7B70-12D3-E059CC382F06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3E6CC5A1-F2B7-27A3-01CC-142F03D80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B9CCBB55-6B1E-16FA-B97C-2F90064CD877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910AB5D9-CC64-7371-B095-3A4635B959C9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Tesztelés és automatizált ellenőrzések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1DA2D821-339A-E20D-8310-D8D826742C68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3412A136-11B5-31A2-0A59-0AF6B33E89F6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7F1F5C70-8EB3-2320-57CA-75EA22157120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6F1C157C-9EC3-2CA8-1BA7-12F51281B864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73D7D02C-2F15-3D85-B390-9D0D1F03F1A3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9EE7C6E9-A8F8-D37A-4C02-38EDBF322C9C}"/>
              </a:ext>
            </a:extLst>
          </p:cNvPr>
          <p:cNvSpPr txBox="1"/>
          <p:nvPr/>
        </p:nvSpPr>
        <p:spPr>
          <a:xfrm>
            <a:off x="1407422" y="1737277"/>
            <a:ext cx="9610518" cy="2547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4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 End-</a:t>
            </a:r>
            <a:r>
              <a:rPr kumimoji="0" lang="hu-HU" altLang="hu-HU" sz="2400" b="0" i="0" u="none" strike="noStrike" cap="none" normalizeH="0" baseline="0" dirty="0" err="1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-end (E2E) tesztelés </a:t>
            </a:r>
            <a:r>
              <a:rPr kumimoji="0" lang="hu-HU" altLang="hu-HU" sz="2400" b="0" i="0" u="none" strike="noStrike" cap="none" normalizeH="0" baseline="0" dirty="0" err="1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Cypress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-szel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4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 Regisztráció, belépés, rendelési folyamat tesztelése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4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 Hibakezelés és értesítések ellenőrzése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400" b="0" i="0" u="none" strike="noStrike" cap="none" normalizeH="0" baseline="0" dirty="0">
                <a:ln>
                  <a:noFill/>
                </a:ln>
                <a:solidFill>
                  <a:srgbClr val="50C6C9"/>
                </a:solidFill>
                <a:effectLst/>
                <a:latin typeface="Arial" panose="020B0604020202020204" pitchFamily="34" charset="0"/>
              </a:rPr>
              <a:t> Stabil működés garantálása automatizáltan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8AE1E828-197F-B690-14AF-12D4FF867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1836" y="4359536"/>
            <a:ext cx="4105848" cy="1838582"/>
          </a:xfrm>
          <a:prstGeom prst="roundRect">
            <a:avLst>
              <a:gd name="adj" fmla="val 11141"/>
            </a:avLst>
          </a:prstGeom>
          <a:ln w="38100">
            <a:solidFill>
              <a:srgbClr val="50C6C9"/>
            </a:solidFill>
          </a:ln>
        </p:spPr>
      </p:pic>
    </p:spTree>
    <p:extLst>
      <p:ext uri="{BB962C8B-B14F-4D97-AF65-F5344CB8AC3E}">
        <p14:creationId xmlns:p14="http://schemas.microsoft.com/office/powerpoint/2010/main" val="1783575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4F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F1FCCA-10D3-CB24-8D36-95AC946B7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Könnycsepp 27">
            <a:extLst>
              <a:ext uri="{FF2B5EF4-FFF2-40B4-BE49-F238E27FC236}">
                <a16:creationId xmlns:a16="http://schemas.microsoft.com/office/drawing/2014/main" id="{85639F60-4CCC-7B70-12D3-E059CC382F06}"/>
              </a:ext>
            </a:extLst>
          </p:cNvPr>
          <p:cNvSpPr/>
          <p:nvPr/>
        </p:nvSpPr>
        <p:spPr>
          <a:xfrm>
            <a:off x="7715250" y="5937389"/>
            <a:ext cx="5905500" cy="4486275"/>
          </a:xfrm>
          <a:prstGeom prst="teardrop">
            <a:avLst>
              <a:gd name="adj" fmla="val 66774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 descr="A képen szimbólum, tervezés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3E6CC5A1-F2B7-27A3-01CC-142F03D809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" y="224873"/>
            <a:ext cx="1391478" cy="1391478"/>
          </a:xfrm>
          <a:prstGeom prst="rect">
            <a:avLst/>
          </a:prstGeom>
          <a:ln>
            <a:noFill/>
          </a:ln>
        </p:spPr>
      </p:pic>
      <p:sp>
        <p:nvSpPr>
          <p:cNvPr id="26" name="L alak 25">
            <a:extLst>
              <a:ext uri="{FF2B5EF4-FFF2-40B4-BE49-F238E27FC236}">
                <a16:creationId xmlns:a16="http://schemas.microsoft.com/office/drawing/2014/main" id="{B9CCBB55-6B1E-16FA-B97C-2F90064CD877}"/>
              </a:ext>
            </a:extLst>
          </p:cNvPr>
          <p:cNvSpPr/>
          <p:nvPr/>
        </p:nvSpPr>
        <p:spPr>
          <a:xfrm>
            <a:off x="11017940" y="920611"/>
            <a:ext cx="466725" cy="5712516"/>
          </a:xfrm>
          <a:prstGeom prst="corner">
            <a:avLst/>
          </a:prstGeom>
          <a:solidFill>
            <a:srgbClr val="005C6A"/>
          </a:solidFill>
          <a:ln>
            <a:noFill/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910AB5D9-CC64-7371-B095-3A4635B959C9}"/>
              </a:ext>
            </a:extLst>
          </p:cNvPr>
          <p:cNvSpPr txBox="1"/>
          <p:nvPr/>
        </p:nvSpPr>
        <p:spPr>
          <a:xfrm>
            <a:off x="1782520" y="684060"/>
            <a:ext cx="9235420" cy="638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hu-HU" sz="4100" b="1" dirty="0">
                <a:solidFill>
                  <a:srgbClr val="005C6A"/>
                </a:solidFill>
              </a:rPr>
              <a:t>Tesztelés és automatizált ellenőrzések</a:t>
            </a:r>
          </a:p>
        </p:txBody>
      </p:sp>
      <p:sp>
        <p:nvSpPr>
          <p:cNvPr id="31" name="Könnycsepp 30">
            <a:extLst>
              <a:ext uri="{FF2B5EF4-FFF2-40B4-BE49-F238E27FC236}">
                <a16:creationId xmlns:a16="http://schemas.microsoft.com/office/drawing/2014/main" id="{1DA2D821-339A-E20D-8310-D8D826742C68}"/>
              </a:ext>
            </a:extLst>
          </p:cNvPr>
          <p:cNvSpPr/>
          <p:nvPr/>
        </p:nvSpPr>
        <p:spPr>
          <a:xfrm>
            <a:off x="5345802" y="6383885"/>
            <a:ext cx="5905500" cy="4486275"/>
          </a:xfrm>
          <a:prstGeom prst="teardrop">
            <a:avLst>
              <a:gd name="adj" fmla="val 62903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Könnycsepp 32">
            <a:extLst>
              <a:ext uri="{FF2B5EF4-FFF2-40B4-BE49-F238E27FC236}">
                <a16:creationId xmlns:a16="http://schemas.microsoft.com/office/drawing/2014/main" id="{3412A136-11B5-31A2-0A59-0AF6B33E89F6}"/>
              </a:ext>
            </a:extLst>
          </p:cNvPr>
          <p:cNvSpPr/>
          <p:nvPr/>
        </p:nvSpPr>
        <p:spPr>
          <a:xfrm>
            <a:off x="1495426" y="6129357"/>
            <a:ext cx="5905500" cy="4486275"/>
          </a:xfrm>
          <a:prstGeom prst="teardrop">
            <a:avLst>
              <a:gd name="adj" fmla="val 49677"/>
            </a:avLst>
          </a:prstGeom>
          <a:solidFill>
            <a:srgbClr val="005C6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4" name="Könnycsepp 33">
            <a:extLst>
              <a:ext uri="{FF2B5EF4-FFF2-40B4-BE49-F238E27FC236}">
                <a16:creationId xmlns:a16="http://schemas.microsoft.com/office/drawing/2014/main" id="{7F1F5C70-8EB3-2320-57CA-75EA22157120}"/>
              </a:ext>
            </a:extLst>
          </p:cNvPr>
          <p:cNvSpPr/>
          <p:nvPr/>
        </p:nvSpPr>
        <p:spPr>
          <a:xfrm>
            <a:off x="-2012053" y="6129357"/>
            <a:ext cx="5905500" cy="4486275"/>
          </a:xfrm>
          <a:prstGeom prst="teardrop">
            <a:avLst>
              <a:gd name="adj" fmla="val 57742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L alak 11">
            <a:extLst>
              <a:ext uri="{FF2B5EF4-FFF2-40B4-BE49-F238E27FC236}">
                <a16:creationId xmlns:a16="http://schemas.microsoft.com/office/drawing/2014/main" id="{6F1C157C-9EC3-2CA8-1BA7-12F51281B864}"/>
              </a:ext>
            </a:extLst>
          </p:cNvPr>
          <p:cNvSpPr/>
          <p:nvPr/>
        </p:nvSpPr>
        <p:spPr>
          <a:xfrm>
            <a:off x="940697" y="1737277"/>
            <a:ext cx="466725" cy="4895850"/>
          </a:xfrm>
          <a:prstGeom prst="corner">
            <a:avLst/>
          </a:prstGeom>
          <a:solidFill>
            <a:srgbClr val="005C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Könnycsepp 2">
            <a:extLst>
              <a:ext uri="{FF2B5EF4-FFF2-40B4-BE49-F238E27FC236}">
                <a16:creationId xmlns:a16="http://schemas.microsoft.com/office/drawing/2014/main" id="{73D7D02C-2F15-3D85-B390-9D0D1F03F1A3}"/>
              </a:ext>
            </a:extLst>
          </p:cNvPr>
          <p:cNvSpPr/>
          <p:nvPr/>
        </p:nvSpPr>
        <p:spPr>
          <a:xfrm>
            <a:off x="3577776" y="6256621"/>
            <a:ext cx="5905500" cy="4486275"/>
          </a:xfrm>
          <a:prstGeom prst="teardrop">
            <a:avLst>
              <a:gd name="adj" fmla="val 50537"/>
            </a:avLst>
          </a:prstGeom>
          <a:solidFill>
            <a:srgbClr val="50C6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5" name="Flexistore full teszt videó">
            <a:hlinkClick r:id="" action="ppaction://media"/>
            <a:extLst>
              <a:ext uri="{FF2B5EF4-FFF2-40B4-BE49-F238E27FC236}">
                <a16:creationId xmlns:a16="http://schemas.microsoft.com/office/drawing/2014/main" id="{5A472C1C-6B9D-FC32-EB27-7187122576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66288" y="1545073"/>
            <a:ext cx="8433408" cy="4743792"/>
          </a:xfrm>
          <a:prstGeom prst="roundRect">
            <a:avLst>
              <a:gd name="adj" fmla="val 5423"/>
            </a:avLst>
          </a:prstGeom>
          <a:ln w="38100">
            <a:solidFill>
              <a:srgbClr val="50C6C9"/>
            </a:solidFill>
          </a:ln>
        </p:spPr>
      </p:pic>
    </p:spTree>
    <p:extLst>
      <p:ext uri="{BB962C8B-B14F-4D97-AF65-F5344CB8AC3E}">
        <p14:creationId xmlns:p14="http://schemas.microsoft.com/office/powerpoint/2010/main" val="2921054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TM03457475[[fn=Keret]]</Template>
  <TotalTime>510</TotalTime>
  <Words>286</Words>
  <Application>Microsoft Office PowerPoint</Application>
  <PresentationFormat>Szélesvásznú</PresentationFormat>
  <Paragraphs>61</Paragraphs>
  <Slides>17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Szirony Balazs</dc:creator>
  <cp:lastModifiedBy>Szirony Balazs</cp:lastModifiedBy>
  <cp:revision>3</cp:revision>
  <dcterms:created xsi:type="dcterms:W3CDTF">2025-05-05T18:13:32Z</dcterms:created>
  <dcterms:modified xsi:type="dcterms:W3CDTF">2025-05-07T01:24:35Z</dcterms:modified>
</cp:coreProperties>
</file>

<file path=docProps/thumbnail.jpeg>
</file>